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0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31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16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6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855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78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7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8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04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74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852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51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8FD5C-5457-48BF-9B86-3A68D9052646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3F1E5-7FB6-4A7A-AACE-0CCDFD27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4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1"/>
          <p:cNvSpPr/>
          <p:nvPr/>
        </p:nvSpPr>
        <p:spPr>
          <a:xfrm>
            <a:off x="598999" y="27818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Chủ đề: </a:t>
            </a: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Robot hút bụi &amp; tìm đường trong mê cung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1" name="Text 2"/>
          <p:cNvSpPr/>
          <p:nvPr/>
        </p:nvSpPr>
        <p:spPr>
          <a:xfrm>
            <a:off x="598999" y="3399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Mục tiêu: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2" name="Text 3"/>
          <p:cNvSpPr/>
          <p:nvPr/>
        </p:nvSpPr>
        <p:spPr>
          <a:xfrm>
            <a:off x="598999" y="40179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Hiểu cách các loại </a:t>
            </a: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agent</a:t>
            </a: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 hoạt động.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3" name="Text 4"/>
          <p:cNvSpPr/>
          <p:nvPr/>
        </p:nvSpPr>
        <p:spPr>
          <a:xfrm>
            <a:off x="598999" y="44601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So sánh hiệu quả trong môi trường khác nhau.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4" name="Text 5"/>
          <p:cNvSpPr/>
          <p:nvPr/>
        </p:nvSpPr>
        <p:spPr>
          <a:xfrm>
            <a:off x="598999" y="490234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Áp dụng các </a:t>
            </a: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thuật toán tìm đường</a:t>
            </a: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 để giải quyết bài toán thực tế.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98999" y="581447"/>
            <a:ext cx="6096000" cy="142122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5550"/>
              </a:lnSpc>
            </a:pPr>
            <a:r>
              <a:rPr lang="en-US" sz="240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Intelligent Agents: Reflex-Based</a:t>
            </a:r>
          </a:p>
          <a:p>
            <a:pPr>
              <a:lnSpc>
                <a:spcPts val="5550"/>
              </a:lnSpc>
            </a:pPr>
            <a:r>
              <a:rPr lang="en-US" sz="24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Agent for the Vacuum-cleaner World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988" y="0"/>
            <a:ext cx="4661012" cy="685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7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5125" y="790337"/>
            <a:ext cx="25077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Kết luận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227348" y="3095672"/>
            <a:ext cx="5817402" cy="2633543"/>
          </a:xfrm>
          <a:prstGeom prst="roundRect">
            <a:avLst>
              <a:gd name="adj" fmla="val 1292"/>
            </a:avLst>
          </a:prstGeom>
          <a:solidFill>
            <a:srgbClr val="325F7B"/>
          </a:solidFill>
          <a:ln/>
        </p:spPr>
      </p:sp>
      <p:sp>
        <p:nvSpPr>
          <p:cNvPr id="4" name="Text 2"/>
          <p:cNvSpPr/>
          <p:nvPr/>
        </p:nvSpPr>
        <p:spPr>
          <a:xfrm>
            <a:off x="454162" y="3265152"/>
            <a:ext cx="31724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Vacuum Cleaner World: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54162" y="3755570"/>
            <a:ext cx="5461116" cy="1164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Model-based Agent thông minh nhất trên lưới </a:t>
            </a: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nhỏ/trung</a:t>
            </a: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bình.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54162" y="4819631"/>
            <a:ext cx="4797569" cy="634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Randomized kém hiệu quả.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142091" y="3095672"/>
            <a:ext cx="5923133" cy="2633543"/>
          </a:xfrm>
          <a:prstGeom prst="roundRect">
            <a:avLst>
              <a:gd name="adj" fmla="val 1292"/>
            </a:avLst>
          </a:prstGeom>
          <a:solidFill>
            <a:srgbClr val="325F7B"/>
          </a:solidFill>
          <a:ln/>
        </p:spPr>
      </p:sp>
      <p:sp>
        <p:nvSpPr>
          <p:cNvPr id="8" name="Text 6"/>
          <p:cNvSpPr/>
          <p:nvPr/>
        </p:nvSpPr>
        <p:spPr>
          <a:xfrm>
            <a:off x="6400069" y="3265152"/>
            <a:ext cx="2205083" cy="178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Maze Problem: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376524" y="3759825"/>
            <a:ext cx="5347829" cy="18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BFS: đảm bảo đường ngắn nhất nhưng tốn bộ nhớ.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376524" y="4202023"/>
            <a:ext cx="5347829" cy="18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DFS: ít bộ nhớ nhưng dễ sai đường.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376524" y="4644221"/>
            <a:ext cx="5347829" cy="18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GBFS: nhanh nhưng không tối ưu.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6376524" y="5086420"/>
            <a:ext cx="5347829" cy="18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A*: cân bằng giữa tốc độ và tối ưu.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93790" y="5951220"/>
            <a:ext cx="130428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👉</a:t>
            </a: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Kết luận: lựa chọn </a:t>
            </a:r>
            <a:r>
              <a:rPr lang="en-US" sz="1750" b="1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thuật toán / agent</a:t>
            </a:r>
            <a:r>
              <a:rPr lang="en-US" sz="175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phụ thuộc vào kích thước môi trường và mục tiêu (tối ưu hay nhanh gọn).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53132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73067" y="408898"/>
            <a:ext cx="2280133" cy="810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sz="3200" b="1" dirty="0" err="1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200" b="1" dirty="0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2455" y="1219376"/>
            <a:ext cx="764155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b="1" dirty="0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A*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035" y="2098982"/>
            <a:ext cx="4299812" cy="42998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767" y="2098981"/>
            <a:ext cx="4144879" cy="429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2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97644" y="729740"/>
            <a:ext cx="786062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en-US" b="1" dirty="0" smtClean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BFS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378" y="2077452"/>
            <a:ext cx="4014537" cy="40145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873" y="2077453"/>
            <a:ext cx="4409476" cy="401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89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15803" y="850056"/>
            <a:ext cx="620683" cy="6850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550"/>
              </a:lnSpc>
            </a:pPr>
            <a:r>
              <a:rPr lang="en-US" b="1" dirty="0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676" y="1909010"/>
            <a:ext cx="4006340" cy="4006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575" y="1540117"/>
            <a:ext cx="4407393" cy="440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6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444140" y="665571"/>
            <a:ext cx="787395" cy="6850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5550"/>
              </a:lnSpc>
            </a:pPr>
            <a:r>
              <a:rPr lang="en-US" b="1" dirty="0" smtClean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GBFS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126" y="1845800"/>
            <a:ext cx="5840881" cy="41541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50" y="1572127"/>
            <a:ext cx="4834690" cy="483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23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721638" y="566976"/>
            <a:ext cx="564808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Vacuum Cleaner World</a:t>
            </a:r>
            <a:endParaRPr lang="en-US" sz="4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Bài toán: robot hút bụi trong phòng n×n.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Robot cần di chuyển và làm sạch toàn bộ ô bẩn.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Công cụ robot có: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21638" y="325231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Cảm biến: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 phát hiện bụi, tường.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21638" y="365438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Hành động: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 hút bụi, đi lên/xuống/trái/phải.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21638" y="416980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Mục tiêu: làm sạch nhanh và ít tốn năng lượng.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723" y="1871008"/>
            <a:ext cx="4996277" cy="499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537116" y="6945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Các loại Agent</a:t>
            </a:r>
            <a:endParaRPr lang="en-US" sz="4450" b="1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376695" y="1735511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FFFCF5"/>
          </a:solidFill>
          <a:ln w="30480">
            <a:solidFill>
              <a:srgbClr val="D9D4C9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346215" y="1735511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7" name="Text 3"/>
          <p:cNvSpPr/>
          <p:nvPr/>
        </p:nvSpPr>
        <p:spPr>
          <a:xfrm>
            <a:off x="725429" y="19928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Randomized Agent</a:t>
            </a:r>
            <a:endParaRPr lang="en-US" sz="22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25429" y="2483224"/>
            <a:ext cx="30587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đi lung tung, chọn ngẫu nhiên.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268253" y="1735511"/>
            <a:ext cx="3664863" cy="1730812"/>
          </a:xfrm>
          <a:prstGeom prst="roundRect">
            <a:avLst>
              <a:gd name="adj" fmla="val 8453"/>
            </a:avLst>
          </a:prstGeom>
          <a:solidFill>
            <a:srgbClr val="FFFCF5"/>
          </a:solidFill>
          <a:ln w="30480">
            <a:solidFill>
              <a:srgbClr val="D9D4C9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237773" y="1735511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11" name="Text 7"/>
          <p:cNvSpPr/>
          <p:nvPr/>
        </p:nvSpPr>
        <p:spPr>
          <a:xfrm>
            <a:off x="4616987" y="19928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Simple Reflex Agent</a:t>
            </a:r>
            <a:endParaRPr lang="en-US" sz="22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4505186" y="2483224"/>
            <a:ext cx="30588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phản xạ tức thì: nếu bẩn → hút, nếu sạch → đi.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468135" y="3826599"/>
            <a:ext cx="3664744" cy="2085142"/>
          </a:xfrm>
          <a:prstGeom prst="roundRect">
            <a:avLst>
              <a:gd name="adj" fmla="val 7017"/>
            </a:avLst>
          </a:prstGeom>
          <a:solidFill>
            <a:srgbClr val="FFFCF5"/>
          </a:solidFill>
          <a:ln w="30480">
            <a:solidFill>
              <a:srgbClr val="D9D4C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346215" y="3826599"/>
            <a:ext cx="121920" cy="2085142"/>
          </a:xfrm>
          <a:prstGeom prst="roundRect">
            <a:avLst>
              <a:gd name="adj" fmla="val 27907"/>
            </a:avLst>
          </a:prstGeom>
          <a:solidFill>
            <a:srgbClr val="325F7B"/>
          </a:solidFill>
          <a:ln/>
        </p:spPr>
      </p:sp>
      <p:sp>
        <p:nvSpPr>
          <p:cNvPr id="15" name="Text 11"/>
          <p:cNvSpPr/>
          <p:nvPr/>
        </p:nvSpPr>
        <p:spPr>
          <a:xfrm>
            <a:off x="725429" y="3950431"/>
            <a:ext cx="30587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Model-based Reflex Agent</a:t>
            </a:r>
            <a:endParaRPr lang="en-US" sz="22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725429" y="4795179"/>
            <a:ext cx="3058716" cy="1028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nhớ trạng thái, lập kế hoạch quét thông minh (ví dụ zig-zag).</a:t>
            </a:r>
            <a:endParaRPr lang="en-US" sz="175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016" y="0"/>
            <a:ext cx="40679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011" y="822966"/>
            <a:ext cx="66869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Kết quả Vacuum Cleaner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97011" y="2098720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Với phòng nhỏ (5×5, 10×10):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97011" y="303419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Model-based</a:t>
            </a: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làm việc nhanh, sạch 100%.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97011" y="383929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Simple Reflex</a:t>
            </a: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hiệu quả hơn ngẫu nhiên.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97011" y="464439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Randomized</a:t>
            </a: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tốn năng lượng, nhiều khi không dọn xong.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315179" y="2098720"/>
            <a:ext cx="3406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Với phòng lớn (100×100):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315179" y="267986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Tất cả agent đều thất bại trong giới hạn bước.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315179" y="348496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Cần thêm chiến lược hoặc tăng số bước tối đa.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3347" y="1"/>
            <a:ext cx="4058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57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21446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Giới thiệu Maze Problem</a:t>
            </a:r>
            <a:endParaRPr lang="en-US" sz="4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Bài toán: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tìm đường từ điểm bắt đầu (S) đến đích (G).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Mỗi bước di chuyển có chi phí = 1.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Robot chỉ đi được 4 hướng: lên, xuống, trái, phải.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1638" y="325231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Mục tiêu: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tìm đường đi ngắn nhất và nhanh nhất.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21638" y="376773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Chỉ số đánh giá: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21638" y="428315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Độ dài đường đi.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21638" y="468522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Số bước mở rộng.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21638" y="508730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Bộ nhớ sử dụng.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966" y="1385078"/>
            <a:ext cx="5793763" cy="542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5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Thuật toán BFS</a:t>
            </a:r>
            <a:endParaRPr lang="en-US" sz="4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Breadth-First Search (BFS):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tìm đường theo từng lớp.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Ưu điểm: luôn tìm đường ngắn nhất.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Nhược điểm: tốn nhiều bộ nhớ, chậm nếu bản đồ lớn.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1638" y="325231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Ứng dụng: thích hợp cho mê cung nhỏ, ít nút.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094" y="1507958"/>
            <a:ext cx="5542261" cy="535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9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Thuật toán DFS</a:t>
            </a:r>
            <a:endParaRPr lang="en-US" sz="4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Depth-First Search (DFS):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 đi theo 1 nhánh cho tới cùng, sau đó quay lại.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Ưu điểm: ít tốn bộ nhớ.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Nhược điểm: không chắc tìm được đường ngắn nhất, dễ đi lạc.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1638" y="325231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Ứng dụng: phù hợp cho không gian tìm kiếm lớn, nhưng cần kiểm soát vòng lặp.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053" y="2125579"/>
            <a:ext cx="4716308" cy="473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2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01385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Greedy Best-First Search (GBFS)</a:t>
            </a:r>
            <a:endParaRPr lang="en-US" sz="4050" b="1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Dùng </a:t>
            </a: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heuristic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 (ước lượng khoảng cách tới đích).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Ưu điểm: nhanh hơn BFS, mở ít nút hơn.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Nhược điểm: không đảm bảo đường tối ưu, có thể bị “mắc bẫy” heuristic.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1638" y="325231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/>
                <a:cs typeface="Times New Roman" panose="02020603050405020304" pitchFamily="18" charset="0"/>
              </a:rPr>
              <a:t>Ứng dụng: khi cần tốc độ, chấp nhận đường không tối ưu.</a:t>
            </a:r>
            <a:endParaRPr lang="en-US" sz="1600" dirty="0">
              <a:latin typeface="Times New Roman" panose="02020603050405020304" pitchFamily="18" charset="0"/>
              <a:ea typeface="MuseoModerno Medium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3643" y="1938658"/>
            <a:ext cx="4708358" cy="491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Thuật toán A*</a:t>
            </a:r>
            <a:endParaRPr lang="en-US" sz="40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Kết hợp chi phí đã đi (</a:t>
            </a: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g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) và khoảng cách ước lượng (</a:t>
            </a:r>
            <a:r>
              <a:rPr lang="en-US" sz="1600" b="1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h</a:t>
            </a: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) → f = g + h.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Ưu điểm: tìm được đường ngắn nhất nếu h đúng (admissible).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1638" y="27368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Nhược điểm: vẫn tốn nhiều bộ nhớ.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1638" y="325231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Times New Roman" panose="02020603050405020304" pitchFamily="18" charset="0"/>
                <a:ea typeface="Source Sans 3" pitchFamily="34" charset="-122"/>
                <a:cs typeface="Times New Roman" panose="02020603050405020304" pitchFamily="18" charset="0"/>
              </a:rPr>
              <a:t>Ứng dụng: thường được coi là “tốt nhất” cho các bài toán tìm đường.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40" y="1706047"/>
            <a:ext cx="5105519" cy="510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8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654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MuseoModerno Medium</vt:lpstr>
      <vt:lpstr>Source Sans 3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TOAN2</dc:creator>
  <cp:lastModifiedBy>TOAN2</cp:lastModifiedBy>
  <cp:revision>5</cp:revision>
  <dcterms:created xsi:type="dcterms:W3CDTF">2025-10-03T08:10:27Z</dcterms:created>
  <dcterms:modified xsi:type="dcterms:W3CDTF">2025-10-03T08:56:26Z</dcterms:modified>
</cp:coreProperties>
</file>

<file path=docProps/thumbnail.jpeg>
</file>